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8.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0.xml" ContentType="application/vnd.openxmlformats-officedocument.presentationml.notesSlide+xml"/>
  <Override PartName="/ppt/embeddings/oleObject13.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38.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3"/>
  </p:notesMasterIdLst>
  <p:handoutMasterIdLst>
    <p:handoutMasterId r:id="rId54"/>
  </p:handoutMasterIdLst>
  <p:sldIdLst>
    <p:sldId id="256" r:id="rId2"/>
    <p:sldId id="355" r:id="rId3"/>
    <p:sldId id="361" r:id="rId4"/>
    <p:sldId id="308" r:id="rId5"/>
    <p:sldId id="309" r:id="rId6"/>
    <p:sldId id="362" r:id="rId7"/>
    <p:sldId id="310" r:id="rId8"/>
    <p:sldId id="363" r:id="rId9"/>
    <p:sldId id="366" r:id="rId10"/>
    <p:sldId id="364" r:id="rId11"/>
    <p:sldId id="257" r:id="rId12"/>
    <p:sldId id="312" r:id="rId13"/>
    <p:sldId id="353" r:id="rId14"/>
    <p:sldId id="354" r:id="rId15"/>
    <p:sldId id="323" r:id="rId16"/>
    <p:sldId id="325" r:id="rId17"/>
    <p:sldId id="324" r:id="rId18"/>
    <p:sldId id="322" r:id="rId19"/>
    <p:sldId id="293" r:id="rId20"/>
    <p:sldId id="360" r:id="rId21"/>
    <p:sldId id="352" r:id="rId22"/>
    <p:sldId id="314" r:id="rId23"/>
    <p:sldId id="315" r:id="rId24"/>
    <p:sldId id="346" r:id="rId25"/>
    <p:sldId id="333" r:id="rId26"/>
    <p:sldId id="326" r:id="rId27"/>
    <p:sldId id="330" r:id="rId28"/>
    <p:sldId id="318" r:id="rId29"/>
    <p:sldId id="341" r:id="rId30"/>
    <p:sldId id="342" r:id="rId31"/>
    <p:sldId id="334" r:id="rId32"/>
    <p:sldId id="335" r:id="rId33"/>
    <p:sldId id="336" r:id="rId34"/>
    <p:sldId id="344" r:id="rId35"/>
    <p:sldId id="343" r:id="rId36"/>
    <p:sldId id="338" r:id="rId37"/>
    <p:sldId id="339" r:id="rId38"/>
    <p:sldId id="349" r:id="rId39"/>
    <p:sldId id="348" r:id="rId40"/>
    <p:sldId id="347" r:id="rId41"/>
    <p:sldId id="340" r:id="rId42"/>
    <p:sldId id="350" r:id="rId43"/>
    <p:sldId id="367" r:id="rId44"/>
    <p:sldId id="305" r:id="rId45"/>
    <p:sldId id="329" r:id="rId46"/>
    <p:sldId id="345" r:id="rId47"/>
    <p:sldId id="327" r:id="rId48"/>
    <p:sldId id="328" r:id="rId49"/>
    <p:sldId id="290" r:id="rId50"/>
    <p:sldId id="261" r:id="rId51"/>
    <p:sldId id="28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29" autoAdjust="0"/>
  </p:normalViewPr>
  <p:slideViewPr>
    <p:cSldViewPr snapToObjects="1">
      <p:cViewPr varScale="1">
        <p:scale>
          <a:sx n="89" d="100"/>
          <a:sy n="89" d="100"/>
        </p:scale>
        <p:origin x="-210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38E5DA6E-110F-AB4D-92C5-EC2102C4EEC1}" type="presOf" srcId="{04ABF3EA-98B9-1343-BA8A-741E8FE5D3E3}" destId="{8AF4A524-F52B-4440-A9F9-3A1DF4CB697A}"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1F4403DA-4D4E-B047-A5B1-C7FE913A4D78}" type="presOf" srcId="{DA2F7A9B-753C-5940-9326-5575EC688B7A}" destId="{85F784FA-C57A-AD40-AA4E-FA156BD2AD5E}"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EB9966CE-EBE1-7F47-8F57-335C20391D85}" type="presOf" srcId="{F83B7A2F-2541-3A4A-B626-3D3173C3537D}" destId="{E5A1B35A-38C4-ED46-AE10-CB01AE84007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20C86BCC-7FDF-5F42-ABE0-2862E33116EE}" type="presOf" srcId="{0AEC35E5-59D2-0D4C-B17A-5DAA3F09C4F9}" destId="{E0FCF20F-D4E4-D748-85DE-5D83A0162939}"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D0854E25-371E-004B-BE1E-DB9BC29D0874}" type="presOf" srcId="{6115D681-DD33-2B47-AE81-F02DC89119CC}" destId="{2C8162BB-23EA-A74B-BA12-6F75BA0F5FB9}"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E5864BA1-7540-F24F-9A3B-493E8F81E936}" type="presOf" srcId="{8CC1A3AB-BB89-524E-BBF0-E2AA6A84A4A4}" destId="{99721F36-21A9-534C-9B7E-637A8EE471D6}"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BB1A4B-795A-7547-B4C4-0FC9BB57B6AD}" type="presOf" srcId="{1080FA8E-6D7B-0646-A13B-611FC6F92AD4}" destId="{F6DA7A15-744B-4D47-AD47-BD5CE6FB5F87}"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D9037F1E-18BF-DA4E-9134-EF22358624DF}" type="presOf" srcId="{01289ACA-B2D1-6948-97A2-E2BEC88646F0}" destId="{8CA23437-A322-C24C-8DA8-2F59E1688E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130D6842-14D9-594A-AA45-BAB93C7766F7}" type="presOf" srcId="{2DA7DA32-E34D-5244-985C-485E375BFE93}" destId="{DF49D30E-DEAF-8246-9042-EC6102F68D86}" srcOrd="0" destOrd="0" presId="urn:microsoft.com/office/officeart/2005/8/layout/chevron2"/>
    <dgm:cxn modelId="{5FE8F6B8-E55F-2240-BD11-18614D99D5DF}" srcId="{F83B7A2F-2541-3A4A-B626-3D3173C3537D}" destId="{2DA7DA32-E34D-5244-985C-485E375BFE93}" srcOrd="4" destOrd="0" parTransId="{8131FA47-AF7F-9A40-8C15-7DA2FD1B2FD5}" sibTransId="{75355628-C2F7-FC45-AE3E-06A5BB325DA4}"/>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BBF0271D-E2F7-884A-B5CE-7B262B67E822}" type="presOf" srcId="{04ABF3EA-98B9-1343-BA8A-741E8FE5D3E3}" destId="{8AF4A524-F52B-4440-A9F9-3A1DF4CB697A}"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emf"/><Relationship Id="rId3"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142818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to calculating electrostatic fields.  This means that we may have started with a single method (PB), but we used the results of that to formulate new hypotheses on the sort of changes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Meeting Notes (8/3/15 16:52) -----</a:t>
            </a:r>
          </a:p>
          <a:p>
            <a:r>
              <a:rPr lang="en-US" dirty="0" smtClean="0"/>
              <a:t>Be </a:t>
            </a:r>
            <a:r>
              <a:rPr lang="en-US" dirty="0"/>
              <a:t>sure to say what PB </a:t>
            </a:r>
            <a:r>
              <a:rPr lang="en-US" dirty="0" smtClean="0"/>
              <a:t>is</a:t>
            </a:r>
          </a:p>
          <a:p>
            <a:r>
              <a:rPr lang="en-US" dirty="0" smtClean="0"/>
              <a:t>----- Meeting Notes (8/5/15 16:06) -----</a:t>
            </a:r>
          </a:p>
          <a:p>
            <a:r>
              <a:rPr lang="en-US" dirty="0" smtClean="0"/>
              <a:t>Repeat this at the end and repeat conclusions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I’ve looked at</a:t>
            </a:r>
            <a:r>
              <a:rPr lang="en-US" baseline="0" dirty="0" smtClean="0"/>
              <a:t> multiple enhanced MD methods and ways of calculating electrostatics fields.  However, the majority of my works has been on…</a:t>
            </a:r>
            <a:endParaRPr lang="en-US" dirty="0" smtClean="0"/>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p>
          <a:p>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Meeting Notes (8/5/15 16:06)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Add PB equation after "Poisson Boltzmann: "</a:t>
            </a:r>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(8/5/15 16:06) -----</a:t>
            </a:r>
          </a:p>
          <a:p>
            <a:r>
              <a:rPr lang="en-US"/>
              <a:t>Reorder the key</a:t>
            </a:r>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box numeric weakly sensitive to grid location. </a:t>
            </a:r>
          </a:p>
          <a:p>
            <a:r>
              <a:rPr lang="en-US" baseline="0" dirty="0" smtClean="0"/>
              <a:t>Large box RFM has higher correlation, shows sensitivity to box.</a:t>
            </a:r>
          </a:p>
          <a:p>
            <a:r>
              <a:rPr lang="en-US" baseline="0" dirty="0" smtClean="0"/>
              <a:t>Correlations increased in numeric difference but not RFM difference</a:t>
            </a:r>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box numeric VERY sensitive</a:t>
            </a:r>
            <a:r>
              <a:rPr lang="en-US" baseline="0" dirty="0" smtClean="0"/>
              <a:t> to box location</a:t>
            </a:r>
          </a:p>
          <a:p>
            <a:r>
              <a:rPr lang="en-US" dirty="0" smtClean="0"/>
              <a:t>Small box RFM much less sensitive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287145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Sphere does not help either calculation methods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t>
            </a:r>
            <a:r>
              <a:rPr lang="en-US" dirty="0" smtClean="0"/>
              <a:t>a water was within 5 </a:t>
            </a:r>
            <a:r>
              <a:rPr lang="en-US" dirty="0" err="1" smtClean="0"/>
              <a:t>Å</a:t>
            </a:r>
            <a:r>
              <a:rPr lang="en-US" dirty="0" smtClean="0"/>
              <a:t> of the nitrile, it remained within 5 </a:t>
            </a:r>
            <a:r>
              <a:rPr lang="en-US" dirty="0" err="1" smtClean="0"/>
              <a:t>Å</a:t>
            </a:r>
            <a:r>
              <a:rPr lang="en-US" dirty="0" smtClean="0"/>
              <a:t> for an average of 20±4.2 </a:t>
            </a:r>
            <a:r>
              <a:rPr lang="en-US" dirty="0" smtClean="0"/>
              <a:t>frames</a:t>
            </a:r>
            <a:endParaRPr lang="en-US"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H-bonding also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a:t>
            </a:r>
            <a:r>
              <a:rPr lang="en-US" dirty="0" smtClean="0"/>
              <a:t>%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I’m going to tell you why it is important to understand protein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2156615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Nearest water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42</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43</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49</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a:t>
            </a:r>
            <a:r>
              <a:rPr lang="en-US" sz="1200" dirty="0" smtClean="0"/>
              <a:t>"Protein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doing 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As I mentioned before (next slide)…</a:t>
            </a:r>
          </a:p>
          <a:p>
            <a:r>
              <a:rPr lang="en-US" baseline="0" dirty="0" smtClean="0"/>
              <a:t>----- Meeting Notes (8/5/15 16:06) -----</a:t>
            </a:r>
          </a:p>
          <a:p>
            <a:r>
              <a:rPr lang="en-US" baseline="0" dirty="0" smtClean="0"/>
              <a:t>On the top is the GTPase and on the bottom is the effector.  What we're looking at is the docking of the GTPase to the effector.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01363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8/6/15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emf"/><Relationship Id="rId5" Type="http://schemas.openxmlformats.org/officeDocument/2006/relationships/oleObject" Target="../embeddings/oleObject8.bin"/><Relationship Id="rId6" Type="http://schemas.openxmlformats.org/officeDocument/2006/relationships/image" Target="../media/image21.emf"/><Relationship Id="rId7"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1" Type="http://schemas.openxmlformats.org/officeDocument/2006/relationships/image" Target="../media/image38.emf"/><Relationship Id="rId12" Type="http://schemas.openxmlformats.org/officeDocument/2006/relationships/oleObject" Target="../embeddings/oleObject11.bin"/><Relationship Id="rId13" Type="http://schemas.openxmlformats.org/officeDocument/2006/relationships/image" Target="../media/image39.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19.xml"/><Relationship Id="rId4" Type="http://schemas.openxmlformats.org/officeDocument/2006/relationships/image" Target="../media/image36.emf"/><Relationship Id="rId5" Type="http://schemas.openxmlformats.org/officeDocument/2006/relationships/oleObject" Target="../embeddings/oleObject9.bin"/><Relationship Id="rId6" Type="http://schemas.openxmlformats.org/officeDocument/2006/relationships/image" Target="../media/image37.emf"/><Relationship Id="rId7" Type="http://schemas.openxmlformats.org/officeDocument/2006/relationships/image" Target="../media/image34.png"/><Relationship Id="rId8" Type="http://schemas.openxmlformats.org/officeDocument/2006/relationships/image" Target="../media/image40.png"/><Relationship Id="rId9" Type="http://schemas.openxmlformats.org/officeDocument/2006/relationships/image" Target="../media/image41.emf"/><Relationship Id="rId10"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42.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4.emf"/><Relationship Id="rId5" Type="http://schemas.openxmlformats.org/officeDocument/2006/relationships/oleObject" Target="../embeddings/oleObject13.bin"/><Relationship Id="rId6" Type="http://schemas.openxmlformats.org/officeDocument/2006/relationships/image" Target="../media/image43.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2.png"/><Relationship Id="rId5" Type="http://schemas.openxmlformats.org/officeDocument/2006/relationships/package" Target="../embeddings/Microsoft_Word_Document2.docx"/><Relationship Id="rId6" Type="http://schemas.openxmlformats.org/officeDocument/2006/relationships/image" Target="../media/image53.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6.emf"/><Relationship Id="rId5" Type="http://schemas.openxmlformats.org/officeDocument/2006/relationships/oleObject" Target="../embeddings/oleObject14.bin"/><Relationship Id="rId6" Type="http://schemas.openxmlformats.org/officeDocument/2006/relationships/image" Target="../media/image54.emf"/><Relationship Id="rId7" Type="http://schemas.openxmlformats.org/officeDocument/2006/relationships/image" Target="../media/image12.png"/><Relationship Id="rId8" Type="http://schemas.openxmlformats.org/officeDocument/2006/relationships/image" Target="../media/image57.emf"/><Relationship Id="rId9" Type="http://schemas.openxmlformats.org/officeDocument/2006/relationships/image" Target="../media/image58.emf"/><Relationship Id="rId10" Type="http://schemas.openxmlformats.org/officeDocument/2006/relationships/oleObject" Target="../embeddings/oleObject15.bin"/><Relationship Id="rId11" Type="http://schemas.openxmlformats.org/officeDocument/2006/relationships/image" Target="../media/image55.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62.png"/><Relationship Id="rId6" Type="http://schemas.openxmlformats.org/officeDocument/2006/relationships/image" Target="../media/image63.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5" Type="http://schemas.openxmlformats.org/officeDocument/2006/relationships/image" Target="../media/image36.emf"/><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66.emf"/><Relationship Id="rId5" Type="http://schemas.openxmlformats.org/officeDocument/2006/relationships/oleObject" Target="../embeddings/oleObject17.bin"/><Relationship Id="rId6" Type="http://schemas.openxmlformats.org/officeDocument/2006/relationships/image" Target="../media/image67.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68.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emf"/></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microsoft.com/office/2007/relationships/hdphoto" Target="../media/hdphoto3.wdp"/><Relationship Id="rId6" Type="http://schemas.openxmlformats.org/officeDocument/2006/relationships/image" Target="../media/image76.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7.emf"/><Relationship Id="rId5" Type="http://schemas.openxmlformats.org/officeDocument/2006/relationships/oleObject" Target="../embeddings/oleObject20.bin"/><Relationship Id="rId6" Type="http://schemas.openxmlformats.org/officeDocument/2006/relationships/image" Target="../media/image78.e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79.wmf"/><Relationship Id="rId5" Type="http://schemas.openxmlformats.org/officeDocument/2006/relationships/oleObject" Target="../embeddings/oleObject22.bin"/><Relationship Id="rId6" Type="http://schemas.openxmlformats.org/officeDocument/2006/relationships/image" Target="../media/image80.wmf"/><Relationship Id="rId7" Type="http://schemas.openxmlformats.org/officeDocument/2006/relationships/oleObject" Target="../embeddings/oleObject23.bin"/><Relationship Id="rId8" Type="http://schemas.openxmlformats.org/officeDocument/2006/relationships/image" Target="../media/image81.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7.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smtClean="0">
              <a:solidFill>
                <a:srgbClr val="0000FF"/>
              </a:solidFill>
            </a:endParaRP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695"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6"/>
            <a:ext cx="9144000" cy="1863774"/>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457200" y="2402198"/>
            <a:ext cx="8198453" cy="4074802"/>
          </a:xfrm>
        </p:spPr>
        <p:txBody>
          <a:bodyPr>
            <a:normAutofit lnSpcReduction="10000"/>
          </a:bodyPr>
          <a:lstStyle/>
          <a:p>
            <a:pPr marL="0" indent="0" algn="ctr">
              <a:buNone/>
            </a:pPr>
            <a:r>
              <a:rPr lang="en-US" dirty="0" smtClean="0"/>
              <a:t>Two-Dimensional Umbrella Sampling</a:t>
            </a:r>
          </a:p>
          <a:p>
            <a:pPr marL="0" indent="0" algn="ctr">
              <a:buNone/>
            </a:pPr>
            <a:endParaRPr lang="en-US" dirty="0"/>
          </a:p>
          <a:p>
            <a:pPr marL="0" indent="0" algn="ctr">
              <a:buNone/>
            </a:pPr>
            <a:r>
              <a:rPr lang="en-US" dirty="0" smtClean="0"/>
              <a:t>Numeric Poisson Boltzmann Equation </a:t>
            </a:r>
            <a:br>
              <a:rPr lang="en-US" dirty="0" smtClean="0"/>
            </a:br>
            <a:r>
              <a:rPr lang="en-US" dirty="0" err="1" smtClean="0"/>
              <a:t>vs</a:t>
            </a:r>
            <a:r>
              <a:rPr lang="en-US" dirty="0" smtClean="0"/>
              <a:t/>
            </a:r>
            <a:br>
              <a:rPr lang="en-US" dirty="0" smtClean="0"/>
            </a:br>
            <a:r>
              <a:rPr lang="en-US" dirty="0" smtClean="0"/>
              <a:t>Reaction Field Method </a:t>
            </a:r>
          </a:p>
          <a:p>
            <a:pPr marL="0" indent="0" algn="ctr">
              <a:buNone/>
            </a:pPr>
            <a:endParaRPr lang="en-US" dirty="0"/>
          </a:p>
          <a:p>
            <a:pPr marL="0" indent="0" algn="ctr">
              <a:buNone/>
            </a:pPr>
            <a:r>
              <a:rPr lang="en-US" dirty="0" smtClean="0"/>
              <a:t>Selective Explicit Water in Poisson Boltzmann Solutions</a:t>
            </a:r>
          </a:p>
          <a:p>
            <a:pPr marL="0" indent="0" algn="ctr">
              <a:buNone/>
            </a:pPr>
            <a:endParaRPr lang="en-US" dirty="0"/>
          </a:p>
          <a:p>
            <a:pPr marL="0" indent="0" algn="ctr">
              <a:buNone/>
            </a:pPr>
            <a:r>
              <a:rPr lang="en-US" dirty="0" smtClean="0"/>
              <a:t>Atomic Multipole Optimized Energetics for </a:t>
            </a:r>
            <a:r>
              <a:rPr lang="en-US" dirty="0" err="1" smtClean="0"/>
              <a:t>Biomolecular</a:t>
            </a:r>
            <a:r>
              <a:rPr lang="en-US"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128"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129"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130"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898"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fontScale="90000"/>
          </a:bodyPr>
          <a:lstStyle/>
          <a:p>
            <a:r>
              <a:rPr lang="en-US" sz="3600" dirty="0" smtClean="0"/>
              <a:t>Poisson </a:t>
            </a:r>
            <a:r>
              <a:rPr lang="en-US" sz="3600" dirty="0" smtClean="0"/>
              <a:t>Boltzmann</a:t>
            </a:r>
            <a:r>
              <a:rPr lang="en-US" sz="3600" dirty="0" smtClean="0"/>
              <a:t>:</a:t>
            </a:r>
            <a:br>
              <a:rPr lang="en-US" sz="3600" dirty="0" smtClean="0"/>
            </a:br>
            <a:r>
              <a:rPr lang="en-US" dirty="0" smtClean="0"/>
              <a:t>Reaction </a:t>
            </a:r>
            <a:r>
              <a:rPr lang="en-US" dirty="0" smtClean="0"/>
              <a:t>Field Method (RFM)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278"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a:t>
            </a:r>
            <a:r>
              <a:rPr lang="en-US" sz="2800" dirty="0" smtClean="0">
                <a:solidFill>
                  <a:srgbClr val="008000"/>
                </a:solidFill>
                <a:latin typeface="Calibri"/>
                <a:cs typeface="Calibri"/>
              </a:rPr>
              <a:t>: Shifted towards Ralβ center of </a:t>
            </a:r>
            <a:r>
              <a:rPr lang="en-US" sz="2800" dirty="0" smtClean="0">
                <a:solidFill>
                  <a:srgbClr val="008000"/>
                </a:solidFill>
                <a:latin typeface="Calibri"/>
                <a:cs typeface="Calibri"/>
              </a:rPr>
              <a:t>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93608" y="1394379"/>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a:t>
            </a:r>
            <a:r>
              <a:rPr lang="en-US" dirty="0" smtClean="0"/>
              <a:t>region </a:t>
            </a:r>
            <a:r>
              <a:rPr lang="en-US" dirty="0" smtClean="0"/>
              <a:t>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085"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086"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r>
              <a:rPr lang="en-US" dirty="0" smtClean="0"/>
              <a:t>.</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157"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158"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4419600" y="2935560"/>
            <a:ext cx="4597400" cy="1117600"/>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126" y="1974219"/>
            <a:ext cx="8439580" cy="4768941"/>
            <a:chOff x="354126" y="1974219"/>
            <a:chExt cx="8439580" cy="4768941"/>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grpSp>
      <p:sp>
        <p:nvSpPr>
          <p:cNvPr id="2" name="Title 1"/>
          <p:cNvSpPr>
            <a:spLocks noGrp="1"/>
          </p:cNvSpPr>
          <p:nvPr>
            <p:ph type="title"/>
          </p:nvPr>
        </p:nvSpPr>
        <p:spPr/>
        <p:txBody>
          <a:bodyPr/>
          <a:lstStyle/>
          <a:p>
            <a:r>
              <a:rPr lang="en-US" dirty="0" smtClean="0"/>
              <a:t>Conclusions: Electrostatics </a:t>
            </a:r>
            <a:r>
              <a:rPr lang="en-US" dirty="0" smtClean="0"/>
              <a:t>Models</a:t>
            </a:r>
            <a:endParaRPr lang="en-US" dirty="0"/>
          </a:p>
        </p:txBody>
      </p:sp>
      <p:grpSp>
        <p:nvGrpSpPr>
          <p:cNvPr id="6" name="Group 5"/>
          <p:cNvGrpSpPr/>
          <p:nvPr/>
        </p:nvGrpSpPr>
        <p:grpSpPr>
          <a:xfrm>
            <a:off x="354126" y="2083475"/>
            <a:ext cx="8445584" cy="4092796"/>
            <a:chOff x="354126" y="2083475"/>
            <a:chExt cx="8445584" cy="4092796"/>
          </a:xfrm>
        </p:grpSpPr>
        <p:sp>
          <p:nvSpPr>
            <p:cNvPr id="3" name="TextBox 2"/>
            <p:cNvSpPr txBox="1"/>
            <p:nvPr/>
          </p:nvSpPr>
          <p:spPr>
            <a:xfrm>
              <a:off x="4583219" y="2083475"/>
              <a:ext cx="4216491" cy="1477328"/>
            </a:xfrm>
            <a:prstGeom prst="rect">
              <a:avLst/>
            </a:prstGeom>
            <a:noFill/>
          </p:spPr>
          <p:txBody>
            <a:bodyPr wrap="square" rtlCol="0">
              <a:spAutoFit/>
            </a:bodyPr>
            <a:lstStyle/>
            <a:p>
              <a:pPr marL="285750" indent="-285750">
                <a:buFont typeface="Arial"/>
                <a:buChar char="•"/>
              </a:pPr>
              <a:r>
                <a:rPr lang="en-US" dirty="0" smtClean="0"/>
                <a:t>Do not explicitly include a solvent sphere or nearest water.  </a:t>
              </a:r>
            </a:p>
            <a:p>
              <a:pPr marL="285750" indent="-285750">
                <a:buFont typeface="Arial"/>
                <a:buChar char="•"/>
              </a:pPr>
              <a:r>
                <a:rPr lang="en-US" dirty="0" smtClean="0"/>
                <a:t>When hydrogen-bonding is rare, do not include hydrogen bonding water molecules.</a:t>
              </a:r>
              <a:endParaRPr lang="en-US" dirty="0"/>
            </a:p>
          </p:txBody>
        </p:sp>
        <p:sp>
          <p:nvSpPr>
            <p:cNvPr id="4" name="TextBox 3"/>
            <p:cNvSpPr txBox="1"/>
            <p:nvPr/>
          </p:nvSpPr>
          <p:spPr>
            <a:xfrm>
              <a:off x="2590800" y="5252941"/>
              <a:ext cx="4038600" cy="923330"/>
            </a:xfrm>
            <a:prstGeom prst="rect">
              <a:avLst/>
            </a:prstGeom>
            <a:noFill/>
          </p:spPr>
          <p:txBody>
            <a:bodyPr wrap="square" rtlCol="0">
              <a:spAutoFit/>
            </a:bodyPr>
            <a:lstStyle/>
            <a:p>
              <a:pPr marL="285750" indent="-285750">
                <a:buFont typeface="Arial"/>
                <a:buChar char="•"/>
              </a:pPr>
              <a:r>
                <a:rPr lang="en-US" dirty="0" smtClean="0"/>
                <a:t>Ensembles are not transferable</a:t>
              </a:r>
            </a:p>
            <a:p>
              <a:pPr marL="285750" indent="-285750">
                <a:buFont typeface="Arial"/>
                <a:buChar char="•"/>
              </a:pPr>
              <a:r>
                <a:rPr lang="en-US" dirty="0" smtClean="0"/>
                <a:t>Sampling using the force field defining the electrostatic model</a:t>
              </a:r>
              <a:endParaRPr lang="en-US" dirty="0"/>
            </a:p>
          </p:txBody>
        </p:sp>
        <p:sp>
          <p:nvSpPr>
            <p:cNvPr id="5" name="TextBox 4"/>
            <p:cNvSpPr txBox="1"/>
            <p:nvPr/>
          </p:nvSpPr>
          <p:spPr>
            <a:xfrm>
              <a:off x="354126" y="2083475"/>
              <a:ext cx="4229090" cy="2031325"/>
            </a:xfrm>
            <a:prstGeom prst="rect">
              <a:avLst/>
            </a:prstGeom>
            <a:noFill/>
          </p:spPr>
          <p:txBody>
            <a:bodyPr wrap="square" rtlCol="0">
              <a:spAutoFit/>
            </a:bodyPr>
            <a:lstStyle/>
            <a:p>
              <a:pPr marL="285750" indent="-285750">
                <a:buFont typeface="Arial"/>
                <a:buChar char="•"/>
              </a:pPr>
              <a:r>
                <a:rPr lang="en-US" dirty="0" smtClean="0"/>
                <a:t>Center the grid on the region of interest and use the highest grid point density feasible</a:t>
              </a:r>
            </a:p>
            <a:p>
              <a:pPr marL="285750" indent="-285750">
                <a:buFont typeface="Arial"/>
                <a:buChar char="•"/>
              </a:pPr>
              <a:r>
                <a:rPr lang="en-US" dirty="0" smtClean="0"/>
                <a:t>Use the numeric solutions to the PB equation for comparing differences in fields and the RFM for comparing actual field values</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1734862380"/>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r>
                        <a:rPr lang="en-US" sz="2000" baseline="0" dirty="0" smtClean="0"/>
                        <a:t>)</a:t>
                      </a:r>
                    </a:p>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065"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066"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876"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317"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318"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424"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425"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426"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52888"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52889"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890"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52891"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892"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52893"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52894"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2971798" y="4042872"/>
              <a:ext cx="2895602" cy="550929"/>
              <a:chOff x="2971798" y="4042872"/>
              <a:chExt cx="2895602" cy="550929"/>
            </a:xfrm>
          </p:grpSpPr>
          <p:sp>
            <p:nvSpPr>
              <p:cNvPr id="10" name="Right Arrow 9"/>
              <p:cNvSpPr/>
              <p:nvPr/>
            </p:nvSpPr>
            <p:spPr>
              <a:xfrm rot="1800000">
                <a:off x="2971800" y="4042873"/>
                <a:ext cx="2895600"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2971798" y="4042872"/>
                <a:ext cx="2895600"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5989</TotalTime>
  <Words>3593</Words>
  <Application>Microsoft Macintosh PowerPoint</Application>
  <PresentationFormat>On-screen Show (4:3)</PresentationFormat>
  <Paragraphs>460</Paragraphs>
  <Slides>51</Slides>
  <Notes>38</Notes>
  <HiddenSlides>16</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51</vt:i4>
      </vt:variant>
    </vt:vector>
  </HeadingPairs>
  <TitlesOfParts>
    <vt:vector size="55" baseType="lpstr">
      <vt:lpstr>Clarity</vt:lpstr>
      <vt:lpstr>Equation</vt:lpstr>
      <vt:lpstr>MathType 6.0 Equation</vt:lpstr>
      <vt:lpstr>Document</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PB Including Selected TIP3P Water Molecules: Hydrogen-Bonding Water</vt:lpstr>
      <vt:lpstr>PB Including Selected TIP3P Water Molecules: Nearest Water Molecule</vt:lpstr>
      <vt:lpstr>PB: Including Selected TIP3P Water Molecules</vt:lpstr>
      <vt:lpstr>Conclusion</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465</cp:revision>
  <dcterms:created xsi:type="dcterms:W3CDTF">2012-11-07T16:10:46Z</dcterms:created>
  <dcterms:modified xsi:type="dcterms:W3CDTF">2015-08-06T16:24:47Z</dcterms:modified>
</cp:coreProperties>
</file>